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4"/>
    <p:sldMasterId id="2147483906" r:id="rId5"/>
    <p:sldMasterId id="2147483944" r:id="rId6"/>
    <p:sldMasterId id="2147483953" r:id="rId7"/>
  </p:sldMasterIdLst>
  <p:notesMasterIdLst>
    <p:notesMasterId r:id="rId52"/>
  </p:notesMasterIdLst>
  <p:handoutMasterIdLst>
    <p:handoutMasterId r:id="rId53"/>
  </p:handoutMasterIdLst>
  <p:sldIdLst>
    <p:sldId id="463" r:id="rId8"/>
    <p:sldId id="547" r:id="rId9"/>
    <p:sldId id="596" r:id="rId10"/>
    <p:sldId id="595" r:id="rId11"/>
    <p:sldId id="555" r:id="rId12"/>
    <p:sldId id="556" r:id="rId13"/>
    <p:sldId id="557" r:id="rId14"/>
    <p:sldId id="558" r:id="rId15"/>
    <p:sldId id="560" r:id="rId16"/>
    <p:sldId id="561" r:id="rId17"/>
    <p:sldId id="562" r:id="rId18"/>
    <p:sldId id="569" r:id="rId19"/>
    <p:sldId id="564" r:id="rId20"/>
    <p:sldId id="594" r:id="rId21"/>
    <p:sldId id="597" r:id="rId22"/>
    <p:sldId id="570" r:id="rId23"/>
    <p:sldId id="571" r:id="rId24"/>
    <p:sldId id="572" r:id="rId25"/>
    <p:sldId id="580" r:id="rId26"/>
    <p:sldId id="576" r:id="rId27"/>
    <p:sldId id="568" r:id="rId28"/>
    <p:sldId id="601" r:id="rId29"/>
    <p:sldId id="581" r:id="rId30"/>
    <p:sldId id="574" r:id="rId31"/>
    <p:sldId id="582" r:id="rId32"/>
    <p:sldId id="575" r:id="rId33"/>
    <p:sldId id="583" r:id="rId34"/>
    <p:sldId id="598" r:id="rId35"/>
    <p:sldId id="586" r:id="rId36"/>
    <p:sldId id="584" r:id="rId37"/>
    <p:sldId id="540" r:id="rId38"/>
    <p:sldId id="590" r:id="rId39"/>
    <p:sldId id="579" r:id="rId40"/>
    <p:sldId id="600" r:id="rId41"/>
    <p:sldId id="587" r:id="rId42"/>
    <p:sldId id="567" r:id="rId43"/>
    <p:sldId id="591" r:id="rId44"/>
    <p:sldId id="589" r:id="rId45"/>
    <p:sldId id="548" r:id="rId46"/>
    <p:sldId id="550" r:id="rId47"/>
    <p:sldId id="551" r:id="rId48"/>
    <p:sldId id="585" r:id="rId49"/>
    <p:sldId id="552" r:id="rId50"/>
    <p:sldId id="577" r:id="rId51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 L. Tripp" initials="kl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483"/>
    <a:srgbClr val="8935C8"/>
    <a:srgbClr val="22AFE7"/>
    <a:srgbClr val="005087"/>
    <a:srgbClr val="336699"/>
    <a:srgbClr val="FFFFCC"/>
    <a:srgbClr val="EF8B19"/>
    <a:srgbClr val="5EA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3467" autoAdjust="0"/>
  </p:normalViewPr>
  <p:slideViewPr>
    <p:cSldViewPr>
      <p:cViewPr>
        <p:scale>
          <a:sx n="102" d="100"/>
          <a:sy n="102" d="100"/>
        </p:scale>
        <p:origin x="-138" y="-5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906780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ctr" eaLnBrk="0" hangingPunct="0">
              <a:defRPr sz="1200" b="1" dirty="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223E550-8049-438C-9FEA-E44A6AD33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4340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3275" y="152400"/>
            <a:ext cx="3170238" cy="685800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ctr" eaLnBrk="0" hangingPunct="0">
              <a:defRPr sz="1600" b="1" dirty="0" err="1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SQLintersection</a:t>
            </a:r>
            <a:r>
              <a:rPr lang="en-US" sz="1400" b="0"/>
              <a:t/>
            </a:r>
            <a:br>
              <a:rPr lang="en-US" sz="1400" b="0"/>
            </a:br>
            <a:r>
              <a:rPr lang="en-US" sz="1200" b="0"/>
              <a:t>Orlando, Florida – April 2014</a:t>
            </a:r>
          </a:p>
          <a:p>
            <a:pPr>
              <a:defRPr/>
            </a:pPr>
            <a:r>
              <a:rPr lang="en-US" sz="1200" b="0"/>
              <a:t>www.SQLintersection.com   </a:t>
            </a:r>
          </a:p>
        </p:txBody>
      </p:sp>
      <p:pic>
        <p:nvPicPr>
          <p:cNvPr id="2458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7630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fld id="{17DD9FE5-1DD0-4AE8-BDF8-BD0173E9B7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3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F7647B2-2941-43F6-A85A-D49BEE5B59D6}" type="slidenum">
              <a:rPr lang="en-US" altLang="en-US">
                <a:latin typeface="Calibri Light" pitchFamily="34" charset="0"/>
              </a:rPr>
              <a:pPr eaLnBrk="1" hangingPunct="1"/>
              <a:t>1</a:t>
            </a:fld>
            <a:endParaRPr lang="en-US" altLang="en-US">
              <a:latin typeface="Calibri Light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Encryption can be complex,</a:t>
            </a:r>
            <a:r>
              <a:rPr lang="en-US" baseline="0" dirty="0" smtClean="0"/>
              <a:t> or simple, but really it’s just a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2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decide to start with communications. How can I ensure my data being transferred to clients is secure? How can I be sure the data between servers is secure?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1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open</a:t>
            </a:r>
            <a:r>
              <a:rPr lang="en-US" baseline="0" dirty="0" smtClean="0"/>
              <a:t> a help desk ticket.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6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hope</a:t>
            </a:r>
            <a:r>
              <a:rPr lang="en-US" baseline="0" dirty="0" smtClean="0"/>
              <a:t> that the help desk understands and follows through.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get </a:t>
            </a:r>
            <a:r>
              <a:rPr lang="en-US" dirty="0" err="1" smtClean="0"/>
              <a:t>IPSec</a:t>
            </a:r>
            <a:r>
              <a:rPr lang="en-US" dirty="0" smtClean="0"/>
              <a:t>, that</a:t>
            </a:r>
            <a:r>
              <a:rPr lang="en-US" baseline="0" dirty="0" smtClean="0"/>
              <a:t> will ensure I get communications from my machines in the data center secured.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0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look at SSL.</a:t>
            </a:r>
            <a:r>
              <a:rPr lang="en-US" baseline="0" dirty="0" smtClean="0"/>
              <a:t> The process for getting SSL integrated is fairly simple. I follow these steps. I purchase a certificate and install it on the Windows host for my SQL Server. I enable this inside SQL Server, enable it on the clients, and test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0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don’t know what these things</a:t>
            </a:r>
            <a:r>
              <a:rPr lang="en-US" baseline="0" dirty="0" smtClean="0"/>
              <a:t> are, like a trusted authority, I can ask the Googles.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9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I’ve got my</a:t>
            </a:r>
            <a:r>
              <a:rPr lang="en-US" baseline="0" dirty="0" smtClean="0"/>
              <a:t> communications secure.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7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85372" indent="-302066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208265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91571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174878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476DB921-7B02-4A56-BFCC-04E095ED52F4}" type="slidenum">
              <a:rPr lang="en-GB" altLang="en-US"/>
              <a:pPr eaLnBrk="1" hangingPunct="1"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got these things enabled, I used </a:t>
            </a:r>
            <a:r>
              <a:rPr lang="en-US" dirty="0" err="1" smtClean="0"/>
              <a:t>IPSec</a:t>
            </a:r>
            <a:r>
              <a:rPr lang="en-US" dirty="0" smtClean="0"/>
              <a:t> at the Windows</a:t>
            </a:r>
            <a:r>
              <a:rPr lang="en-US" baseline="0" dirty="0" smtClean="0"/>
              <a:t> layer, inside my organization. For clients </a:t>
            </a:r>
            <a:r>
              <a:rPr lang="en-US" baseline="0" dirty="0" err="1" smtClean="0"/>
              <a:t>Iknow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outside communications, I Can use SSL.</a:t>
            </a:r>
          </a:p>
          <a:p>
            <a:r>
              <a:rPr lang="en-US" baseline="0" dirty="0" smtClean="0"/>
              <a:t>Overhead for this encryption?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04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Low. My phone isn’t ringing,</a:t>
            </a:r>
            <a:r>
              <a:rPr lang="en-US" baseline="0" dirty="0" smtClean="0"/>
              <a:t> so things are working fine.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14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 a break.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81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I’m worried about all my data. I can securely transmit</a:t>
            </a:r>
            <a:r>
              <a:rPr lang="en-US" baseline="0" dirty="0" smtClean="0"/>
              <a:t> it, but I keep reading about all these data breaches.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64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this? (click)</a:t>
            </a:r>
          </a:p>
          <a:p>
            <a:r>
              <a:rPr lang="en-US" dirty="0" smtClean="0"/>
              <a:t>There are two big advantages. No code changes, no schema modifications. Also,</a:t>
            </a:r>
            <a:r>
              <a:rPr lang="en-US" baseline="0" dirty="0" smtClean="0"/>
              <a:t> the process is invisible to the end used. That sounds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79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decide to give TDE a try. I’ve heard it’s</a:t>
            </a:r>
            <a:r>
              <a:rPr lang="en-US" baseline="0" dirty="0" smtClean="0"/>
              <a:t> easy to set up</a:t>
            </a:r>
            <a:r>
              <a:rPr lang="en-US" dirty="0" smtClean="0"/>
              <a:t>. That’s a plus.  I can</a:t>
            </a:r>
            <a:r>
              <a:rPr lang="en-US" baseline="0" dirty="0" smtClean="0"/>
              <a:t> see here, I need to create a key, then a certificate, then another key and turn encryption 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00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</a:t>
            </a:r>
            <a:r>
              <a:rPr lang="en-US" baseline="0" dirty="0" smtClean="0"/>
              <a:t> another break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7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consultants have told me TDE isn’t enough. We have potential SQL Injection attacks that TDE doesn’t protect against and those could expose some of the PII data we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9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tell me I need</a:t>
            </a:r>
            <a:r>
              <a:rPr lang="en-US" baseline="0" dirty="0" smtClean="0"/>
              <a:t> column level encryption on certain fields. I need to create these keys and use them to secure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4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</a:t>
            </a:r>
            <a:r>
              <a:rPr lang="en-US" baseline="0" dirty="0" smtClean="0"/>
              <a:t> I’ve heard this encryption can cause performance slowdowns. There are lots of calculations.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18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</a:t>
            </a:r>
            <a:r>
              <a:rPr lang="en-US" baseline="0" dirty="0" smtClean="0"/>
              <a:t> day your boss comes in and say that he needs you to encrypt things in your database infrastructure.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1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start learning encryption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04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complex formulas with polynomial expansions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9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ring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5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more polynomials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6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Eventually things</a:t>
            </a:r>
            <a:r>
              <a:rPr lang="en-US" baseline="0" dirty="0" smtClean="0"/>
              <a:t> are blurring together and it seems this encryption stuff is really, really complex.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714750"/>
            <a:ext cx="3697288" cy="104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400050"/>
            <a:ext cx="7772400" cy="1885950"/>
          </a:xfr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1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4620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73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451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8/26/2014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31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8/26/2014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2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419601" y="160020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5" name="Rectangle 4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6D7CD59-D752-4BE1-82C2-A33157E7E867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544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883548-A533-46B6-9895-0F1F23254146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200150"/>
            <a:ext cx="6172200" cy="2971800"/>
          </a:xfr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05659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48590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9" y="3714750"/>
            <a:ext cx="3697287" cy="104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493044"/>
            <a:ext cx="8229600" cy="5715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28900"/>
            <a:ext cx="8229600" cy="1428750"/>
          </a:xfrm>
          <a:prstGeom prst="rect">
            <a:avLst/>
          </a:prstGeo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6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3"/>
            <a:ext cx="8229600" cy="3394075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9871483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72500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446965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762475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986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8302"/>
            <a:ext cx="4038600" cy="31373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8304"/>
            <a:ext cx="4038600" cy="313739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4978439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75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082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83636"/>
            <a:ext cx="4040188" cy="26469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610082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983637"/>
            <a:ext cx="4041775" cy="2646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268827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986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101832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39701506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449016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49013"/>
            <a:ext cx="5111750" cy="41452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320551"/>
            <a:ext cx="3008313" cy="327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40818921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12625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66471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82504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49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76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255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1639A20-FF6A-4E91-A814-052130E3783A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4" y="1038225"/>
            <a:ext cx="8455025" cy="3780234"/>
          </a:xfrm>
        </p:spPr>
        <p:txBody>
          <a:bodyPr/>
          <a:lstStyle>
            <a:lvl5pPr>
              <a:defRPr/>
            </a:lvl5pPr>
            <a:lvl6pPr>
              <a:defRPr sz="1200">
                <a:latin typeface="+mj-lt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76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48590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9" y="3714750"/>
            <a:ext cx="3697287" cy="104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493044"/>
            <a:ext cx="82296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28900"/>
            <a:ext cx="8229600" cy="1428750"/>
          </a:xfr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8700"/>
            <a:ext cx="82296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-13873163" rtl="0" eaLnBrk="1" fontAlgn="base" hangingPunct="1">
        <a:spcBef>
          <a:spcPct val="0"/>
        </a:spcBef>
        <a:spcAft>
          <a:spcPct val="0"/>
        </a:spcAft>
        <a:defRPr lang="en-US" sz="2800" b="1" dirty="0">
          <a:solidFill>
            <a:schemeClr val="tx2"/>
          </a:solidFill>
          <a:latin typeface="+mj-lt"/>
          <a:ea typeface="+mj-ea"/>
          <a:cs typeface="Segoe UI" pitchFamily="34" charset="0"/>
        </a:defRPr>
      </a:lvl1pPr>
      <a:lvl2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2pPr>
      <a:lvl3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3pPr>
      <a:lvl4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4pPr>
      <a:lvl5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ConnectionsBKGDs2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  <p:sldLayoutId id="2147483931" r:id="rId24"/>
    <p:sldLayoutId id="2147483932" r:id="rId25"/>
    <p:sldLayoutId id="2147483933" r:id="rId26"/>
    <p:sldLayoutId id="2147483934" r:id="rId27"/>
    <p:sldLayoutId id="2147483935" r:id="rId28"/>
    <p:sldLayoutId id="2147483936" r:id="rId29"/>
    <p:sldLayoutId id="2147483937" r:id="rId30"/>
    <p:sldLayoutId id="2147483938" r:id="rId31"/>
    <p:sldLayoutId id="2147483939" r:id="rId32"/>
    <p:sldLayoutId id="2147483940" r:id="rId33"/>
    <p:sldLayoutId id="2147483943" r:id="rId34"/>
    <p:sldLayoutId id="2147483896" r:id="rId3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3230563"/>
            <a:ext cx="6554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400050"/>
            <a:ext cx="6554788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12713"/>
            <a:ext cx="9144000" cy="45402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ConnectionsOnline_16-9-BKG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12713"/>
            <a:ext cx="9144000" cy="45402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  <p:pic>
        <p:nvPicPr>
          <p:cNvPr id="3077" name="Picture 1" descr="ConnectionsBKGDs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ooter Placeholder 4"/>
          <p:cNvSpPr txBox="1">
            <a:spLocks/>
          </p:cNvSpPr>
          <p:nvPr/>
        </p:nvSpPr>
        <p:spPr>
          <a:xfrm>
            <a:off x="530225" y="4745038"/>
            <a:ext cx="5811838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1" dirty="0" smtClean="0"/>
              <a:t>#</a:t>
            </a:r>
            <a:r>
              <a:rPr lang="en-US" b="1" dirty="0" err="1" smtClean="0"/>
              <a:t>devconnections</a:t>
            </a:r>
            <a:r>
              <a:rPr lang="en-US" b="1" dirty="0" smtClean="0"/>
              <a:t>  </a:t>
            </a: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jpg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6.png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way0utwest" TargetMode="External"/><Relationship Id="rId2" Type="http://schemas.openxmlformats.org/officeDocument/2006/relationships/hyperlink" Target="https://twitter.com/way0utwest" TargetMode="Externa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hyperlink" Target="http://www.voiceofthedba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316898" TargetMode="External"/><Relationship Id="rId2" Type="http://schemas.openxmlformats.org/officeDocument/2006/relationships/hyperlink" Target="http://www.lmgtfy.com/?q=trusted+authority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ecurity.stackexchange.com/questions/14334/when-is-it-appropriate-to-ssl-encrypt-database-connections" TargetMode="External"/><Relationship Id="rId4" Type="http://schemas.openxmlformats.org/officeDocument/2006/relationships/hyperlink" Target="http://eprint.iacr.org/2004/314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voiceofthedba.wordpress.com/tag/encryption/" TargetMode="External"/><Relationship Id="rId2" Type="http://schemas.openxmlformats.org/officeDocument/2006/relationships/hyperlink" Target="http://technet.microsoft.com/en-us/library/bb510663.aspx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cappris.inria.fr/wp-content/uploads/2013/04/Benjamin-Nguyen.pdf" TargetMode="External"/><Relationship Id="rId5" Type="http://schemas.openxmlformats.org/officeDocument/2006/relationships/hyperlink" Target="http://dpatrickcaldwell.blogspot.com/2010/10/sql-server-encrypted-columns.html" TargetMode="External"/><Relationship Id="rId4" Type="http://schemas.openxmlformats.org/officeDocument/2006/relationships/hyperlink" Target="http://wateroxconsulting.com/archives/category/sql/encryp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Y9FXFKQ.gif" TargetMode="External"/><Relationship Id="rId2" Type="http://schemas.openxmlformats.org/officeDocument/2006/relationships/hyperlink" Target="https://www.youtube.com/watch?v=sUtS52lqL5w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manuals.moodlerooms.com/download/attachments/2589228/TRTB_V1_help+ticket_2011020200.png?version=3&amp;modificationDate=1296693637000" TargetMode="External"/><Relationship Id="rId4" Type="http://schemas.openxmlformats.org/officeDocument/2006/relationships/hyperlink" Target="http://i.imgur.com/685Hq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thefamilyjules.com/wp-content/uploads/2009/11/spilled-starbucks.jpg" TargetMode="External"/><Relationship Id="rId2" Type="http://schemas.openxmlformats.org/officeDocument/2006/relationships/hyperlink" Target="https://instoredoes.s3.amazonaws.com/images/blog/foam_thumb.jp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sqlservercentral.com/columnists/mcoles/SQL2K5Enc.png" TargetMode="External"/><Relationship Id="rId5" Type="http://schemas.openxmlformats.org/officeDocument/2006/relationships/hyperlink" Target="http://i.technet.microsoft.com/cc434691.fig01(en-us).gif" TargetMode="External"/><Relationship Id="rId4" Type="http://schemas.openxmlformats.org/officeDocument/2006/relationships/hyperlink" Target="http://media02.hongkiat.com/iphonewp/iphone-wallpaper-by-2createmedia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jpg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1371600" y="3028950"/>
            <a:ext cx="6400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2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algn="ctr"/>
            <a:r>
              <a:rPr lang="en-US" altLang="en-US" kern="0" dirty="0" smtClean="0"/>
              <a:t>Steve Jones</a:t>
            </a:r>
          </a:p>
          <a:p>
            <a:pPr algn="ctr"/>
            <a:r>
              <a:rPr lang="en-US" altLang="en-US" kern="0" dirty="0" err="1" smtClean="0"/>
              <a:t>SQLServerCentral</a:t>
            </a:r>
            <a:endParaRPr lang="en-US" altLang="en-US" kern="0" dirty="0" smtClean="0"/>
          </a:p>
          <a:p>
            <a:pPr algn="ctr"/>
            <a:r>
              <a:rPr lang="en-US" altLang="en-US" kern="0" dirty="0" smtClean="0"/>
              <a:t>Red Gate Software</a:t>
            </a:r>
          </a:p>
          <a:p>
            <a:endParaRPr lang="en-US" altLang="en-US" kern="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010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Maintaining High Performance When Using Encryption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3429000"/>
            <a:ext cx="3028950" cy="74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1" y="2114551"/>
            <a:ext cx="5476875" cy="850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3714750"/>
            <a:ext cx="61341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3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914400"/>
            <a:ext cx="4419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0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complexmachin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328738"/>
            <a:ext cx="59055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6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1943101"/>
            <a:ext cx="784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0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1943100"/>
            <a:ext cx="784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  <a:latin typeface="Tekton Pro" pitchFamily="34" charset="0"/>
              </a:rPr>
              <a:t>encrypted </a:t>
            </a:r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text -&gt; F(x) -&gt; plain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58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2573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Encrypt Data in the Application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2319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Communications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19212"/>
            <a:ext cx="1795462" cy="13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32004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12573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2425303"/>
            <a:ext cx="2743200" cy="13787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90" y="2097882"/>
            <a:ext cx="1" cy="110251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1677591"/>
            <a:ext cx="1289892" cy="89415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006798"/>
            <a:ext cx="838200" cy="41850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4820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57250"/>
            <a:ext cx="7396981" cy="36931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352800" y="1655118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4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endParaRPr lang="en-US" sz="14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352800" y="2000251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8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 between SQLDB01 and SQLDB02</a:t>
            </a:r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4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10" y="1143000"/>
            <a:ext cx="538238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05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19212"/>
            <a:ext cx="1795462" cy="13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32004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12573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2425303"/>
            <a:ext cx="2743200" cy="13787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90" y="2097882"/>
            <a:ext cx="1" cy="110251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1677591"/>
            <a:ext cx="1289892" cy="89415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006798"/>
            <a:ext cx="838200" cy="41850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075854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4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Agenda</a:t>
            </a:r>
            <a:endParaRPr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331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am I?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Setting expectations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The basic story of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Encrypting communications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Easy transparent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Better performing queries on encrypted data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33097"/>
            <a:ext cx="843438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886200" y="1943100"/>
            <a:ext cx="3200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Purchase Certificate from Trusted Authority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Install Certificate on Windows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certificate for SSL in SQL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encryption for clients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Test</a:t>
            </a:r>
            <a:endParaRPr lang="en-US" sz="1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9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lmgtfy_trustedaut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.3584" end="355.3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328738"/>
            <a:ext cx="59055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3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SSL Connections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8" y="978694"/>
            <a:ext cx="5648325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16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19212"/>
            <a:ext cx="1795462" cy="13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32004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12573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2425303"/>
            <a:ext cx="2743200" cy="13787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90" y="2097882"/>
            <a:ext cx="1" cy="110251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1677591"/>
            <a:ext cx="1289892" cy="89415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006798"/>
            <a:ext cx="838200" cy="41850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075854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08" y="1616869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72305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36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Communications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IPSec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Implemented at the Windows/host layer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Managed by Windows system administrators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SSL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Implemented at the SQL Server layer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Need purchased certificate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Simple Setup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Overhead?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8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57250"/>
            <a:ext cx="7010400" cy="3286125"/>
          </a:xfrm>
          <a:prstGeom prst="rect">
            <a:avLst/>
          </a:prstGeom>
        </p:spPr>
      </p:pic>
      <p:pic>
        <p:nvPicPr>
          <p:cNvPr id="3074" name="Picture 2" descr="C:\Users\sjones\AppData\Local\Microsoft\Windows\Temporary Internet Files\Content.IE5\14B4IW1P\MC90043803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88595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2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57250"/>
            <a:ext cx="44958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007269"/>
            <a:ext cx="7829550" cy="3128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424">
            <a:off x="3769407" y="1078862"/>
            <a:ext cx="4711248" cy="2961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1886">
            <a:off x="430002" y="1950142"/>
            <a:ext cx="3516923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679">
            <a:off x="593922" y="628650"/>
            <a:ext cx="5192534" cy="1778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216380"/>
            <a:ext cx="5257800" cy="211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9581">
            <a:off x="4018465" y="903828"/>
            <a:ext cx="3736181" cy="28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1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2573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Encrypt Data in the Application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0217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Transparent Data Encryption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9" y="1657350"/>
            <a:ext cx="7277049" cy="15787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3400" y="1828800"/>
            <a:ext cx="5334000" cy="3429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9600" y="2971800"/>
            <a:ext cx="5334000" cy="3429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03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Get in touch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600201" y="2948285"/>
            <a:ext cx="5840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http://voiceofthedba.wordpress.com/</a:t>
            </a:r>
          </a:p>
        </p:txBody>
      </p:sp>
      <p:pic>
        <p:nvPicPr>
          <p:cNvPr id="18436" name="Picture 5" descr="twit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52032"/>
            <a:ext cx="996950" cy="4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blo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45904"/>
            <a:ext cx="984250" cy="47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emai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30513"/>
            <a:ext cx="984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8"/>
          <p:cNvSpPr>
            <a:spLocks noChangeArrowheads="1"/>
          </p:cNvSpPr>
          <p:nvPr/>
        </p:nvSpPr>
        <p:spPr bwMode="auto">
          <a:xfrm>
            <a:off x="1600201" y="3712666"/>
            <a:ext cx="5641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sjones@sqlservercentral.com</a:t>
            </a:r>
          </a:p>
        </p:txBody>
      </p:sp>
      <p:sp>
        <p:nvSpPr>
          <p:cNvPr id="18440" name="Rectangle 9"/>
          <p:cNvSpPr>
            <a:spLocks noChangeArrowheads="1"/>
          </p:cNvSpPr>
          <p:nvPr/>
        </p:nvSpPr>
        <p:spPr bwMode="auto">
          <a:xfrm>
            <a:off x="1600201" y="4396085"/>
            <a:ext cx="4005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@way0utwest</a:t>
            </a:r>
          </a:p>
        </p:txBody>
      </p: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7242176" y="1357313"/>
            <a:ext cx="1451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altLang="en-US">
                <a:latin typeface="Microsoft Sans Serif" pitchFamily="34" charset="0"/>
              </a:rPr>
              <a:t>Steve Jones</a:t>
            </a:r>
          </a:p>
        </p:txBody>
      </p:sp>
      <p:pic>
        <p:nvPicPr>
          <p:cNvPr id="18442" name="Picture 2" descr="Steve Jon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6" y="239316"/>
            <a:ext cx="1520825" cy="111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TextBox 2"/>
          <p:cNvSpPr txBox="1">
            <a:spLocks noChangeArrowheads="1"/>
          </p:cNvSpPr>
          <p:nvPr/>
        </p:nvSpPr>
        <p:spPr bwMode="auto">
          <a:xfrm>
            <a:off x="0" y="895350"/>
            <a:ext cx="79438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Editor and founder, </a:t>
            </a:r>
            <a:r>
              <a:rPr lang="en-US" altLang="en-US" sz="2400" dirty="0" err="1">
                <a:cs typeface="Arial" charset="0"/>
              </a:rPr>
              <a:t>SQLServerCentral</a:t>
            </a:r>
            <a:endParaRPr lang="en-US" altLang="en-US" sz="2400" dirty="0">
              <a:cs typeface="Arial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Evangelist, Red Gate Software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Working with SQL Server since 1991 (v4.2)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Author of many articles and books on different aspects of SQL Server</a:t>
            </a:r>
          </a:p>
        </p:txBody>
      </p:sp>
    </p:spTree>
    <p:extLst>
      <p:ext uri="{BB962C8B-B14F-4D97-AF65-F5344CB8AC3E}">
        <p14:creationId xmlns:p14="http://schemas.microsoft.com/office/powerpoint/2010/main" val="36949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Transparent Data Encryption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2906"/>
            <a:ext cx="3200400" cy="35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229600" cy="628650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altLang="en-US" sz="2400" b="1" dirty="0" smtClean="0">
                <a:solidFill>
                  <a:schemeClr val="tx1"/>
                </a:solidFill>
              </a:rPr>
              <a:t>Demo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 - Transparent Data Encryption</a:t>
            </a:r>
            <a:endParaRPr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26860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Setup and </a:t>
            </a:r>
            <a:r>
              <a:rPr lang="en-US" altLang="en-US" dirty="0" smtClean="0"/>
              <a:t>verification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70" y="888351"/>
            <a:ext cx="2912260" cy="33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3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1" y="720086"/>
            <a:ext cx="8778258" cy="37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5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2573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Encrypt Data in the Application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5453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85850"/>
            <a:ext cx="5105400" cy="30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6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dingmachin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.95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328738"/>
            <a:ext cx="59055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305300" y="3486150"/>
            <a:ext cx="228600" cy="857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14800" y="3228975"/>
            <a:ext cx="609600" cy="2857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 Idea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38600" y="3086100"/>
            <a:ext cx="762000" cy="2857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038600" y="2743200"/>
            <a:ext cx="0" cy="3429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800600" y="2743200"/>
            <a:ext cx="0" cy="3429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3657600" y="1543050"/>
            <a:ext cx="1524000" cy="13144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0792" y="2686050"/>
            <a:ext cx="740664" cy="21945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038600" y="3143250"/>
            <a:ext cx="381000" cy="857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038600" y="3271837"/>
            <a:ext cx="266700" cy="42863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421124" y="3164681"/>
            <a:ext cx="370332" cy="857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419600" y="3278981"/>
            <a:ext cx="370332" cy="857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4267200" y="2514600"/>
            <a:ext cx="0" cy="578644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4572000" y="2507456"/>
            <a:ext cx="0" cy="578644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Lightning Bolt 19"/>
          <p:cNvSpPr/>
          <p:nvPr/>
        </p:nvSpPr>
        <p:spPr bwMode="auto">
          <a:xfrm rot="21047985">
            <a:off x="4146042" y="2438443"/>
            <a:ext cx="654558" cy="171450"/>
          </a:xfrm>
          <a:prstGeom prst="lightningBol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01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228600" y="1885950"/>
            <a:ext cx="8229600" cy="857250"/>
          </a:xfrm>
        </p:spPr>
        <p:txBody>
          <a:bodyPr/>
          <a:lstStyle/>
          <a:p>
            <a:pPr algn="l"/>
            <a:r>
              <a:rPr altLang="en-US" dirty="0" smtClean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11" name="Text Placeholder 4"/>
          <p:cNvSpPr>
            <a:spLocks noGrp="1"/>
          </p:cNvSpPr>
          <p:nvPr>
            <p:ph type="body" idx="4294967295"/>
          </p:nvPr>
        </p:nvSpPr>
        <p:spPr>
          <a:xfrm>
            <a:off x="0" y="2743200"/>
            <a:ext cx="8229600" cy="1314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en-US" dirty="0" smtClean="0">
                <a:solidFill>
                  <a:schemeClr val="tx1"/>
                </a:solidFill>
              </a:rPr>
              <a:t>Column Level Encryption with Partial Value Hash Buckets</a:t>
            </a:r>
          </a:p>
        </p:txBody>
      </p:sp>
    </p:spTree>
    <p:extLst>
      <p:ext uri="{BB962C8B-B14F-4D97-AF65-F5344CB8AC3E}">
        <p14:creationId xmlns:p14="http://schemas.microsoft.com/office/powerpoint/2010/main" val="3417451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Final Comments</a:t>
            </a:r>
          </a:p>
        </p:txBody>
      </p:sp>
      <p:sp>
        <p:nvSpPr>
          <p:cNvPr id="18435" name="Text Placeholder 5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Encryption is complex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Secure communications with SSL or IPSEC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Both fairly low impact.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IPSEC – Windows Admin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SSL – Windows + SQL Admin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Transparent Data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At rest encryption of data and backups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No protection from authorized users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Use whole disk encryption on laptops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Column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Use hash buckets for performance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Need a good bucket value that can be chosen ahead of time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are you?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DBAs?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Developers?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Red Gate?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Customer?</a:t>
            </a:r>
          </a:p>
        </p:txBody>
      </p:sp>
    </p:spTree>
    <p:extLst>
      <p:ext uri="{BB962C8B-B14F-4D97-AF65-F5344CB8AC3E}">
        <p14:creationId xmlns:p14="http://schemas.microsoft.com/office/powerpoint/2010/main" val="4128523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4495800" y="3640318"/>
            <a:ext cx="4800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en-US" dirty="0" smtClean="0">
                <a:hlinkClick r:id="rId2"/>
              </a:rPr>
              <a:t>@</a:t>
            </a:r>
            <a:r>
              <a:rPr lang="en-US" altLang="en-US" dirty="0">
                <a:hlinkClick r:id="rId2"/>
              </a:rPr>
              <a:t>way0utwest</a:t>
            </a:r>
            <a:r>
              <a:rPr lang="en-US" altLang="en-US" dirty="0"/>
              <a:t> (Twitter)</a:t>
            </a:r>
          </a:p>
          <a:p>
            <a:pPr lvl="1"/>
            <a:r>
              <a:rPr lang="en-US" altLang="en-US" dirty="0">
                <a:hlinkClick r:id="rId3"/>
              </a:rPr>
              <a:t>http://www.linkedin.com/in/way0utwest</a:t>
            </a:r>
            <a:endParaRPr lang="en-US" altLang="en-US" dirty="0"/>
          </a:p>
          <a:p>
            <a:pPr lvl="1"/>
            <a:r>
              <a:rPr lang="en-US" altLang="en-US" dirty="0">
                <a:hlinkClick r:id="rId4"/>
              </a:rPr>
              <a:t>www.voiceofthedba.com</a:t>
            </a:r>
            <a:endParaRPr lang="en-US" altLang="en-US" dirty="0"/>
          </a:p>
          <a:p>
            <a:pPr lvl="1"/>
            <a:r>
              <a:rPr lang="en-US" altLang="en-US" dirty="0" err="1"/>
              <a:t>SQLServerCentral</a:t>
            </a:r>
            <a:r>
              <a:rPr lang="en-US" altLang="en-US" dirty="0"/>
              <a:t> (</a:t>
            </a:r>
            <a:r>
              <a:rPr lang="en-US" altLang="en-US" dirty="0" err="1"/>
              <a:t>sjones</a:t>
            </a:r>
            <a:r>
              <a:rPr lang="en-US" altLang="en-US" dirty="0"/>
              <a:t>@)</a:t>
            </a:r>
          </a:p>
          <a:p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cs typeface="Mangal" pitchFamily="18" charset="0"/>
              </a:rPr>
              <a:t>Questions?</a:t>
            </a:r>
            <a:endParaRPr lang="en-US" sz="4800" dirty="0">
              <a:solidFill>
                <a:schemeClr val="tx1"/>
              </a:solidFill>
              <a:cs typeface="Mangal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0" y="857250"/>
            <a:ext cx="9144000" cy="22288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Don’t forget to complete an evaluation</a:t>
            </a:r>
          </a:p>
          <a:p>
            <a:pPr marL="0" indent="0" algn="ctr">
              <a:buNone/>
            </a:pPr>
            <a:endParaRPr lang="en-US" sz="2400" dirty="0" smtClean="0">
              <a:solidFill>
                <a:schemeClr val="tx1"/>
              </a:solidFill>
              <a:latin typeface="+mj-lt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Maintaining High Performance When Using </a:t>
            </a:r>
            <a:r>
              <a:rPr lang="en-US" sz="2800" smtClean="0">
                <a:solidFill>
                  <a:schemeClr val="tx1"/>
                </a:solidFill>
              </a:rPr>
              <a:t>Encryption 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>
              <a:solidFill>
                <a:schemeClr val="tx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Your evaluation helps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organizers build better conferences,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+mj-lt"/>
              </a:rPr>
            </a:b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and helps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speakers improve their sessions.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70722" y="3028950"/>
            <a:ext cx="4800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r"/>
            <a:r>
              <a:rPr lang="en-US" sz="4800" kern="0" dirty="0" smtClean="0">
                <a:solidFill>
                  <a:srgbClr val="882483"/>
                </a:solidFill>
                <a:latin typeface="+mj-lt"/>
                <a:cs typeface="Mangal" pitchFamily="18" charset="0"/>
              </a:rPr>
              <a:t>Thank you!</a:t>
            </a:r>
            <a:endParaRPr lang="en-US" sz="4800" kern="0" dirty="0">
              <a:solidFill>
                <a:srgbClr val="882483"/>
              </a:solidFill>
              <a:latin typeface="+mj-lt"/>
              <a:cs typeface="Mangal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4" y="3943351"/>
            <a:ext cx="1371600" cy="364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956707"/>
            <a:ext cx="1447800" cy="3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229600" cy="3394472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</a:rPr>
              <a:t>Encryption </a:t>
            </a:r>
            <a:r>
              <a:rPr lang="en-US" b="0" dirty="0">
                <a:solidFill>
                  <a:schemeClr val="tx1"/>
                </a:solidFill>
              </a:rPr>
              <a:t>Formulas - http://math.tut.fi/~ruohonen/MC.pdf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Trusted Authority – Let Me </a:t>
            </a:r>
            <a:r>
              <a:rPr lang="en-US" b="0" dirty="0">
                <a:solidFill>
                  <a:schemeClr val="tx1"/>
                </a:solidFill>
              </a:rPr>
              <a:t>Google That For You -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http://www.lmgtfy.com/?q=trusted+authority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#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SSL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Enable </a:t>
            </a:r>
            <a:r>
              <a:rPr lang="en-US" dirty="0">
                <a:solidFill>
                  <a:schemeClr val="tx1"/>
                </a:solidFill>
              </a:rPr>
              <a:t>SSL -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support.microsoft.com/kb/316898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IPSec</a:t>
            </a:r>
            <a:r>
              <a:rPr lang="en-US" dirty="0" smtClean="0">
                <a:solidFill>
                  <a:schemeClr val="tx1"/>
                </a:solidFill>
              </a:rPr>
              <a:t> v </a:t>
            </a:r>
            <a:r>
              <a:rPr lang="en-US" dirty="0">
                <a:solidFill>
                  <a:schemeClr val="tx1"/>
                </a:solidFill>
              </a:rPr>
              <a:t>SSL Tunnel -http://</a:t>
            </a:r>
            <a:r>
              <a:rPr lang="en-US" dirty="0" smtClean="0">
                <a:solidFill>
                  <a:schemeClr val="tx1"/>
                </a:solidFill>
              </a:rPr>
              <a:t>searchsecurity.techtarget.com/feature/Tunnel-vision-Choosing-a-VPN-SSL-VPN-vs-</a:t>
            </a:r>
            <a:r>
              <a:rPr lang="en-US" dirty="0" err="1" smtClean="0">
                <a:solidFill>
                  <a:schemeClr val="tx1"/>
                </a:solidFill>
              </a:rPr>
              <a:t>IPSec</a:t>
            </a:r>
            <a:r>
              <a:rPr lang="en-US" dirty="0" smtClean="0">
                <a:solidFill>
                  <a:schemeClr val="tx1"/>
                </a:solidFill>
              </a:rPr>
              <a:t>-VPN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Technical comparison -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eprint.iacr.org/2004/314.pdf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StackExchange</a:t>
            </a:r>
            <a:r>
              <a:rPr lang="en-US" dirty="0">
                <a:solidFill>
                  <a:schemeClr val="tx1"/>
                </a:solidFill>
              </a:rPr>
              <a:t> discussion -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security.stackexchange.com/questions/14334/when-is-it-appropriate-to-ssl-encrypt-database-connections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TDE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TDE - http://technet.microsoft.com/en-us/library/bb934049.aspx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73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666750"/>
            <a:ext cx="8229600" cy="339447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TDE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TDE - http://technet.microsoft.com/en-us/library/bb934049.aspx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TDE - https://www.simple-talk.com/sql/database-administration/transparent-data-encryption/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Encryption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SQL </a:t>
            </a:r>
            <a:r>
              <a:rPr lang="en-US" sz="1400" dirty="0">
                <a:solidFill>
                  <a:schemeClr val="tx1"/>
                </a:solidFill>
              </a:rPr>
              <a:t>Server Encryption -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2"/>
              </a:rPr>
              <a:t>technet.microsoft.com/en-us/library/bb510663.aspx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Voice of the DBA </a:t>
            </a:r>
            <a:r>
              <a:rPr lang="en-US" sz="1400" dirty="0">
                <a:solidFill>
                  <a:schemeClr val="tx1"/>
                </a:solidFill>
              </a:rPr>
              <a:t>– Encryption -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http://voiceofthedba.wordpress.com/tag/encryption</a:t>
            </a:r>
            <a:r>
              <a:rPr lang="en-US" sz="14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Chris </a:t>
            </a:r>
            <a:r>
              <a:rPr lang="en-US" sz="1400" dirty="0">
                <a:solidFill>
                  <a:schemeClr val="tx1"/>
                </a:solidFill>
              </a:rPr>
              <a:t>Bell – Encryption - </a:t>
            </a:r>
            <a:r>
              <a:rPr lang="en-US" sz="14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4"/>
              </a:rPr>
              <a:t>wateroxconsulting.com/archives/category/sql/encryption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5"/>
              </a:rPr>
              <a:t>dpatrickcaldwell.blogspot.com/2010/10/sql-server-encrypted-columns.html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hlinkClick r:id="rId6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6"/>
              </a:rPr>
              <a:t>cappris.inria.fr/wp-content/uploads/2013/04/Benjamin-Nguyen.pdf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http://research.ijcaonline.org/volume41/number4/pxc3877580.pdf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b="1" dirty="0">
                <a:solidFill>
                  <a:schemeClr val="tx1"/>
                </a:solidFill>
              </a:rPr>
              <a:t>Tamper evident encryption of integers </a:t>
            </a:r>
            <a:r>
              <a:rPr lang="en-US" sz="1400" b="1" dirty="0" smtClean="0">
                <a:solidFill>
                  <a:schemeClr val="tx1"/>
                </a:solidFill>
              </a:rPr>
              <a:t>using keyed </a:t>
            </a:r>
            <a:r>
              <a:rPr lang="en-US" sz="1400" b="1" dirty="0">
                <a:solidFill>
                  <a:schemeClr val="tx1"/>
                </a:solidFill>
              </a:rPr>
              <a:t>Hash Message Authentication Code - http://www.google.com/url?sa=t&amp;rct=j&amp;q=&amp;esrc=s&amp;source=web&amp;cd=10&amp;ved=0CHcQFjAJ&amp;url=http%3A%2F%2Fcs.uccs.edu%2F~gsc%2Fpub%2Fmaster%2Fbbaker%2Fdoc%2Fbbaker_project_report.doc&amp;ei=uClIU7X0GKWEyAGrmYCACA&amp;usg=AFQjCNHlSM8Fdm0Y6nFlPmXR7qAeSimtEA&amp;sig2=GcRH-t-ww7MIw73LLNz9xw&amp;bvm=bv.64542518,d.aWc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2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819150"/>
            <a:ext cx="8229600" cy="3394472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Adding Machine - https://www.youtube.com/watch?v=Pi4sH2R5tAs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Complex </a:t>
            </a:r>
            <a:r>
              <a:rPr lang="en-US" sz="1800" dirty="0">
                <a:solidFill>
                  <a:schemeClr val="tx1"/>
                </a:solidFill>
              </a:rPr>
              <a:t>Machine Video </a:t>
            </a:r>
            <a:r>
              <a:rPr lang="en-US" sz="1800" dirty="0" smtClean="0">
                <a:solidFill>
                  <a:schemeClr val="tx1"/>
                </a:solidFill>
              </a:rPr>
              <a:t>/ Lego Balls - </a:t>
            </a:r>
            <a:r>
              <a:rPr lang="en-US" sz="180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sz="1800" dirty="0" smtClean="0">
                <a:solidFill>
                  <a:schemeClr val="tx1"/>
                </a:solidFill>
                <a:hlinkClick r:id="rId2"/>
              </a:rPr>
              <a:t>www.youtube.com/watch?v=sUtS52lqL5w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Encryption functions - http://math.tut.fi/~ruohonen/MC.pdf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Matrix </a:t>
            </a:r>
            <a:r>
              <a:rPr lang="en-US" sz="1800" dirty="0">
                <a:solidFill>
                  <a:schemeClr val="tx1"/>
                </a:solidFill>
              </a:rPr>
              <a:t>Gif 1 - http://red-pill.org/wp-content/uploads/2011/04/matrix-animated-image.gif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Matrix Gif 2 -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sz="1800" dirty="0" smtClean="0">
                <a:solidFill>
                  <a:schemeClr val="tx1"/>
                </a:solidFill>
                <a:hlinkClick r:id="rId3"/>
              </a:rPr>
              <a:t>i.imgur.com/Y9FXFKQ.gif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Trouble Ticket sign - </a:t>
            </a:r>
            <a:r>
              <a:rPr lang="en-US" sz="18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sz="1800" dirty="0" smtClean="0">
                <a:solidFill>
                  <a:schemeClr val="tx1"/>
                </a:solidFill>
                <a:hlinkClick r:id="rId4"/>
              </a:rPr>
              <a:t>i.imgur.com/685Hq.jpg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Dot Matrix Printer </a:t>
            </a:r>
            <a:r>
              <a:rPr lang="en-US" sz="1800" dirty="0">
                <a:solidFill>
                  <a:schemeClr val="tx1"/>
                </a:solidFill>
              </a:rPr>
              <a:t>– http://vimeo.com/58200103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Trouble Ticket form </a:t>
            </a: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sz="1800" dirty="0" smtClean="0">
                <a:solidFill>
                  <a:schemeClr val="tx1"/>
                </a:solidFill>
                <a:hlinkClick r:id="rId5"/>
              </a:rPr>
              <a:t>manuals.moodlerooms.com/download/attachments/2589228/TRTB_V1_help+ticket_2011020200.png?version=3&amp;modificationDate=1296693637000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3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229600" cy="339447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Starbucks - </a:t>
            </a:r>
            <a:r>
              <a:rPr lang="en-US" u="sng" dirty="0">
                <a:solidFill>
                  <a:schemeClr val="tx1"/>
                </a:solidFill>
                <a:hlinkClick r:id="rId2"/>
              </a:rPr>
              <a:t>https://instoredoes.s3.amazonaws.com/images/blog/foam_thumb.jpg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Spill -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thefamilyjules.com/wp-content/uploads/2009/11/spilled-starbucks.jpg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Iphone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media02.hongkiat.com/iphonewp/iphone-wallpaper-by-2createmedia.jpg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TDE -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i.technet.microsoft.com/cc434691.fig01%28en-us%29.gif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Encryption -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6"/>
              </a:rPr>
              <a:t>www.sqlservercentral.com/columnists/mcoles/SQL2K5Enc.png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Office Space consultants </a:t>
            </a:r>
            <a:r>
              <a:rPr lang="en-US" dirty="0">
                <a:solidFill>
                  <a:schemeClr val="tx1"/>
                </a:solidFill>
              </a:rPr>
              <a:t>- http://marcfrankmontoya.com/wp-content/uploads/2011/11/Office-Space-homies4.png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3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" y="0"/>
            <a:ext cx="90460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64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86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3429000"/>
            <a:ext cx="3028950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9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3429000"/>
            <a:ext cx="3028950" cy="74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3714750"/>
            <a:ext cx="61341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3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intersection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Divider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B1AF8-B785-4B22-89EC-168618F34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1DACDBE-6638-4D7E-85C3-E58308999F2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SQLintersection</Template>
  <TotalTime>738</TotalTime>
  <Words>1105</Words>
  <Application>Microsoft Office PowerPoint</Application>
  <PresentationFormat>On-screen Show (16:9)</PresentationFormat>
  <Paragraphs>207</Paragraphs>
  <Slides>44</Slides>
  <Notes>29</Notes>
  <HiddenSlides>0</HiddenSlides>
  <MMClips>3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SQLintersection</vt:lpstr>
      <vt:lpstr>Title Master</vt:lpstr>
      <vt:lpstr>Content Master</vt:lpstr>
      <vt:lpstr>Section Divider Master</vt:lpstr>
      <vt:lpstr>Maintaining High Performance When Using Encryption </vt:lpstr>
      <vt:lpstr>Agenda</vt:lpstr>
      <vt:lpstr>Get in touch</vt:lpstr>
      <vt:lpstr>Introduction</vt:lpstr>
      <vt:lpstr>PowerPoint Presentation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High Performance Encryption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SSL Connections</vt:lpstr>
      <vt:lpstr>Communications</vt:lpstr>
      <vt:lpstr>Communications</vt:lpstr>
      <vt:lpstr>Communications</vt:lpstr>
      <vt:lpstr>Communications</vt:lpstr>
      <vt:lpstr>Data Loss</vt:lpstr>
      <vt:lpstr>High Performance Encryption</vt:lpstr>
      <vt:lpstr>Transparent Data Encryption</vt:lpstr>
      <vt:lpstr>Transparent Data Encryption</vt:lpstr>
      <vt:lpstr>Demo - Transparent Data Encryption</vt:lpstr>
      <vt:lpstr>PowerPoint Presentation</vt:lpstr>
      <vt:lpstr>PowerPoint Presentation</vt:lpstr>
      <vt:lpstr>High Performance Encryption</vt:lpstr>
      <vt:lpstr>Column Encryption</vt:lpstr>
      <vt:lpstr>PowerPoint Presentation</vt:lpstr>
      <vt:lpstr>Bright Idea</vt:lpstr>
      <vt:lpstr>Demo</vt:lpstr>
      <vt:lpstr>Final Comments</vt:lpstr>
      <vt:lpstr>Questions?</vt:lpstr>
      <vt:lpstr>References</vt:lpstr>
      <vt:lpstr>References</vt:lpstr>
      <vt:lpstr>Images/Video</vt:lpstr>
      <vt:lpstr>Images/Video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SQL123  Session Name</dc:title>
  <dc:subject>From raw Ajax to ASP.NET</dc:subject>
  <dc:creator>sjones</dc:creator>
  <cp:lastModifiedBy>sjones</cp:lastModifiedBy>
  <cp:revision>47</cp:revision>
  <cp:lastPrinted>2012-12-21T20:05:00Z</cp:lastPrinted>
  <dcterms:created xsi:type="dcterms:W3CDTF">2014-02-27T23:20:21Z</dcterms:created>
  <dcterms:modified xsi:type="dcterms:W3CDTF">2014-08-26T16:03:41Z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